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68" r:id="rId7"/>
    <p:sldId id="264" r:id="rId8"/>
    <p:sldId id="263" r:id="rId9"/>
    <p:sldId id="277" r:id="rId10"/>
    <p:sldId id="265" r:id="rId11"/>
    <p:sldId id="269" r:id="rId12"/>
    <p:sldId id="274" r:id="rId13"/>
    <p:sldId id="273" r:id="rId14"/>
    <p:sldId id="275" r:id="rId15"/>
    <p:sldId id="271" r:id="rId16"/>
  </p:sldIdLst>
  <p:sldSz cx="12192000" cy="6858000"/>
  <p:notesSz cx="6797675" cy="987425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191" autoAdjust="0"/>
    <p:restoredTop sz="98046" autoAdjust="0"/>
  </p:normalViewPr>
  <p:slideViewPr>
    <p:cSldViewPr snapToGrid="0">
      <p:cViewPr varScale="1">
        <p:scale>
          <a:sx n="68" d="100"/>
          <a:sy n="68" d="100"/>
        </p:scale>
        <p:origin x="-240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6F322-A5EB-45A4-811F-16E65C8356A2}" type="datetimeFigureOut">
              <a:rPr lang="fi-FI" smtClean="0"/>
              <a:t>22.10.2014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58CE5-B952-4204-9773-BA71BC5D2B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6395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8CE5-B952-4204-9773-BA71BC5D2B78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5068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fi-FI" smtClean="0"/>
              <a:t>22.10.2014 </a:t>
            </a:r>
            <a:endParaRPr lang="fi-FI" dirty="0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9F85FA0-C056-45E5-AFED-BC303E61A5C2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22.10.2014 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FA0-C056-45E5-AFED-BC303E61A5C2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22.10.2014 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FA0-C056-45E5-AFED-BC303E61A5C2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400"/>
            </a:lvl1pPr>
          </a:lstStyle>
          <a:p>
            <a:r>
              <a:rPr lang="fi-FI" smtClean="0"/>
              <a:t>22.10.2014 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1"/>
            <a:ext cx="1776208" cy="589618"/>
          </a:xfrm>
        </p:spPr>
        <p:txBody>
          <a:bodyPr anchor="b"/>
          <a:lstStyle>
            <a:lvl1pPr algn="ctr">
              <a:defRPr sz="1400"/>
            </a:lvl1pPr>
          </a:lstStyle>
          <a:p>
            <a:r>
              <a:rPr lang="fi-FI" dirty="0" smtClean="0"/>
              <a:t>Ahtiala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22.10.2014 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FA0-C056-45E5-AFED-BC303E61A5C2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22.10.2014 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FA0-C056-45E5-AFED-BC303E61A5C2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22.10.2014 </a:t>
            </a:r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FA0-C056-45E5-AFED-BC303E61A5C2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22.10.2014 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FA0-C056-45E5-AFED-BC303E61A5C2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22.10.2014 </a:t>
            </a:r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FA0-C056-45E5-AFED-BC303E61A5C2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22.10.2014 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FA0-C056-45E5-AFED-BC303E61A5C2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22.10.2014 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5FA0-C056-45E5-AFED-BC303E61A5C2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r>
              <a:rPr lang="fi-FI" smtClean="0"/>
              <a:t>22.10.2014 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9F85FA0-C056-45E5-AFED-BC303E61A5C2}" type="slidenum">
              <a:rPr lang="fi-FI" smtClean="0"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6000" b="1" dirty="0" smtClean="0">
                <a:solidFill>
                  <a:schemeClr val="accent6">
                    <a:lumMod val="50000"/>
                  </a:schemeClr>
                </a:solidFill>
              </a:rPr>
              <a:t>Ahtiala</a:t>
            </a:r>
            <a:endParaRPr lang="fi-FI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idx="1"/>
          </p:nvPr>
        </p:nvSpPr>
        <p:spPr>
          <a:xfrm>
            <a:off x="1391323" y="2323653"/>
            <a:ext cx="9036423" cy="914848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fi-FI" sz="4000" b="1" dirty="0" smtClean="0"/>
              <a:t>Kylän toiminnan keskipiste</a:t>
            </a:r>
            <a:endParaRPr lang="fi-FI" sz="4000" b="1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70" y="3162300"/>
            <a:ext cx="10097307" cy="3576125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AHTIALA 22.10.2014 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198795" y="239151"/>
            <a:ext cx="1776208" cy="350468"/>
          </a:xfrm>
        </p:spPr>
        <p:txBody>
          <a:bodyPr/>
          <a:lstStyle/>
          <a:p>
            <a:endParaRPr lang="fi-FI" dirty="0" smtClean="0"/>
          </a:p>
          <a:p>
            <a:pPr algn="l"/>
            <a:r>
              <a:rPr lang="fi-FI" sz="1200" dirty="0"/>
              <a:t>Dia </a:t>
            </a:r>
            <a:r>
              <a:rPr lang="fi-FI" sz="1200" dirty="0" smtClean="0"/>
              <a:t>1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26150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91320" y="717452"/>
            <a:ext cx="9366325" cy="1322363"/>
          </a:xfrm>
        </p:spPr>
        <p:txBody>
          <a:bodyPr>
            <a:noAutofit/>
          </a:bodyPr>
          <a:lstStyle/>
          <a:p>
            <a:r>
              <a:rPr lang="fi-FI" b="1" dirty="0" smtClean="0">
                <a:solidFill>
                  <a:schemeClr val="accent6">
                    <a:lumMod val="50000"/>
                  </a:schemeClr>
                </a:solidFill>
              </a:rPr>
              <a:t>Jos Ahtialan päiväkotia </a:t>
            </a:r>
            <a:r>
              <a:rPr lang="fi-FI" b="1" dirty="0">
                <a:solidFill>
                  <a:schemeClr val="accent6">
                    <a:lumMod val="50000"/>
                  </a:schemeClr>
                </a:solidFill>
              </a:rPr>
              <a:t>ei ole, </a:t>
            </a:r>
            <a:r>
              <a:rPr lang="fi-FI" b="1" dirty="0" smtClean="0">
                <a:solidFill>
                  <a:schemeClr val="accent6">
                    <a:lumMod val="50000"/>
                  </a:schemeClr>
                </a:solidFill>
              </a:rPr>
              <a:t>vaikutukset lapsille ja työssäkäyntiin</a:t>
            </a:r>
            <a:endParaRPr lang="fi-FI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41008" y="2222696"/>
            <a:ext cx="10100603" cy="3938954"/>
          </a:xfrm>
        </p:spPr>
        <p:txBody>
          <a:bodyPr>
            <a:noAutofit/>
          </a:bodyPr>
          <a:lstStyle/>
          <a:p>
            <a:pPr marL="177800" lvl="1" indent="0">
              <a:buNone/>
            </a:pPr>
            <a:r>
              <a:rPr lang="fi-FI" sz="2000" b="1" dirty="0" smtClean="0">
                <a:solidFill>
                  <a:srgbClr val="C00000"/>
                </a:solidFill>
              </a:rPr>
              <a:t>Rämsööstä </a:t>
            </a:r>
            <a:r>
              <a:rPr lang="fi-FI" sz="2000" b="1" dirty="0">
                <a:solidFill>
                  <a:srgbClr val="C00000"/>
                </a:solidFill>
              </a:rPr>
              <a:t>kuljetaan töihin pääasiassa Tottijärven suuntaan Nokialle, Pirkkalaan ja Tampereelle sekä Sastamalan suuntaan </a:t>
            </a:r>
            <a:endParaRPr lang="fi-FI" sz="2000" b="1" dirty="0" smtClean="0">
              <a:solidFill>
                <a:srgbClr val="C00000"/>
              </a:solidFill>
            </a:endParaRPr>
          </a:p>
          <a:p>
            <a:pPr marL="177800" lvl="1" indent="0">
              <a:buNone/>
            </a:pPr>
            <a:endParaRPr lang="fi-FI" sz="800" b="1" dirty="0">
              <a:solidFill>
                <a:srgbClr val="C00000"/>
              </a:solidFill>
            </a:endParaRPr>
          </a:p>
          <a:p>
            <a:pPr marL="177800" indent="0">
              <a:buNone/>
            </a:pPr>
            <a:r>
              <a:rPr lang="fi-FI" sz="2000" b="1" dirty="0" smtClean="0"/>
              <a:t>Mikäli lapset siirtyvät Narvan päiväkotiin, tulisi perheille runsaasti  lisäajoa:  </a:t>
            </a:r>
          </a:p>
          <a:p>
            <a:pPr marL="177800" lvl="1" indent="0">
              <a:tabLst>
                <a:tab pos="450850" algn="l"/>
              </a:tabLst>
            </a:pPr>
            <a:r>
              <a:rPr lang="fi-FI" sz="2000" b="1" dirty="0" smtClean="0"/>
              <a:t> Sastamalassa töissä käyville 230 km /viikko  </a:t>
            </a:r>
            <a:r>
              <a:rPr lang="fi-FI" sz="2000" dirty="0" smtClean="0"/>
              <a:t>(10120 km  ja  noin 1120 € /vuosi 	eli noin 4 kk:n hoitomaksu) </a:t>
            </a:r>
            <a:r>
              <a:rPr lang="fi-FI" sz="2000" b="1" dirty="0" smtClean="0"/>
              <a:t>ja hoitoaika lapsella pidentyisi noin 5 t /viikko</a:t>
            </a:r>
          </a:p>
          <a:p>
            <a:pPr marL="177800" lvl="1" indent="0"/>
            <a:r>
              <a:rPr lang="fi-FI" sz="2000" b="1" dirty="0" smtClean="0"/>
              <a:t> Nokialla työssä käyville 182 km /viikko ja lapsen hoitoaika + 4 t /viikko </a:t>
            </a:r>
          </a:p>
          <a:p>
            <a:pPr marL="177800" lvl="1" indent="0" defTabSz="450850"/>
            <a:r>
              <a:rPr lang="fi-FI" sz="2000" b="1" dirty="0" smtClean="0"/>
              <a:t> Tampereella työssä käyville 110 km /viikko ja lapsen hoitoaika + 2 t /viikko</a:t>
            </a:r>
          </a:p>
          <a:p>
            <a:pPr marL="177800" lvl="1" indent="0" defTabSz="450850"/>
            <a:r>
              <a:rPr lang="fi-FI" sz="2000" b="1" dirty="0" smtClean="0"/>
              <a:t> Virikehoidossa olevien lapsien vanhemmille </a:t>
            </a:r>
            <a:r>
              <a:rPr lang="fi-FI" sz="2000" b="1" smtClean="0"/>
              <a:t>45 km /</a:t>
            </a:r>
            <a:r>
              <a:rPr lang="fi-FI" sz="2000" b="1" dirty="0" smtClean="0"/>
              <a:t>päivä</a:t>
            </a:r>
          </a:p>
          <a:p>
            <a:pPr marL="177800" lvl="1" indent="0" defTabSz="450850"/>
            <a:endParaRPr lang="fi-FI" sz="800" b="1" dirty="0" smtClean="0"/>
          </a:p>
          <a:p>
            <a:pPr marL="177800" lvl="1" indent="0" defTabSz="450850"/>
            <a:r>
              <a:rPr lang="fi-FI" sz="2000" b="1" dirty="0"/>
              <a:t> </a:t>
            </a:r>
            <a:r>
              <a:rPr lang="fi-FI" sz="2000" b="1" dirty="0" smtClean="0"/>
              <a:t>Lasten aamut aikaistuvat ja kotona hereillä oloaika vähenee</a:t>
            </a:r>
          </a:p>
          <a:p>
            <a:pPr marL="177800" lvl="1" indent="0" defTabSz="450850"/>
            <a:r>
              <a:rPr lang="fi-FI" sz="2000" b="1" dirty="0" smtClean="0"/>
              <a:t> </a:t>
            </a:r>
            <a:r>
              <a:rPr lang="fi-FI" sz="2000" b="1" dirty="0" smtClean="0">
                <a:solidFill>
                  <a:srgbClr val="C00000"/>
                </a:solidFill>
              </a:rPr>
              <a:t>Negatiivinen </a:t>
            </a:r>
            <a:r>
              <a:rPr lang="fi-FI" sz="2000" b="1" dirty="0">
                <a:solidFill>
                  <a:srgbClr val="C00000"/>
                </a:solidFill>
              </a:rPr>
              <a:t>vaikutus lapsiin ja yhteisöllisyyteen</a:t>
            </a:r>
          </a:p>
          <a:p>
            <a:pPr marL="177800" lvl="1" indent="0" defTabSz="450850"/>
            <a:endParaRPr lang="fi-FI" sz="2000" b="1" dirty="0" smtClean="0"/>
          </a:p>
          <a:p>
            <a:pPr marL="177800" lvl="1" indent="0" defTabSz="450850">
              <a:buNone/>
            </a:pPr>
            <a:endParaRPr lang="fi-FI" sz="1900" b="1" dirty="0" smtClean="0"/>
          </a:p>
          <a:p>
            <a:pPr marL="177800" lvl="1" indent="0" defTabSz="450850"/>
            <a:endParaRPr lang="fi-FI" sz="1900" b="1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22.10.2014 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fi-FI" sz="1200" dirty="0"/>
              <a:t>Dia </a:t>
            </a:r>
            <a:r>
              <a:rPr lang="fi-FI" sz="1200" dirty="0" smtClean="0"/>
              <a:t>10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26657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61241" y="928048"/>
            <a:ext cx="9496404" cy="1242616"/>
          </a:xfrm>
        </p:spPr>
        <p:txBody>
          <a:bodyPr>
            <a:noAutofit/>
          </a:bodyPr>
          <a:lstStyle/>
          <a:p>
            <a:r>
              <a:rPr lang="fi-FI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fi-FI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fi-FI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fi-FI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fi-FI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fi-FI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fi-FI" b="1" dirty="0" smtClean="0">
                <a:solidFill>
                  <a:schemeClr val="accent6">
                    <a:lumMod val="50000"/>
                  </a:schemeClr>
                </a:solidFill>
              </a:rPr>
              <a:t>Jos Ahtialaa ei ole, </a:t>
            </a:r>
            <a:br>
              <a:rPr lang="fi-FI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fi-FI" b="1" dirty="0" smtClean="0">
                <a:solidFill>
                  <a:schemeClr val="accent6">
                    <a:lumMod val="50000"/>
                  </a:schemeClr>
                </a:solidFill>
              </a:rPr>
              <a:t>vaikutukset kylän toiminnalle</a:t>
            </a:r>
            <a:endParaRPr lang="fi-FI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91323" y="2323653"/>
            <a:ext cx="9036423" cy="36267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i-FI" sz="3200" dirty="0" smtClean="0"/>
          </a:p>
          <a:p>
            <a:pPr marL="534988" indent="0">
              <a:buNone/>
            </a:pPr>
            <a:r>
              <a:rPr lang="fi-FI" sz="2600" b="1" dirty="0" smtClean="0"/>
              <a:t>Rämsöön </a:t>
            </a:r>
            <a:r>
              <a:rPr lang="fi-FI" sz="2600" b="1" dirty="0"/>
              <a:t>kylätoiminta menettää toimintansa tulolähteen: </a:t>
            </a:r>
            <a:endParaRPr lang="fi-FI" sz="2600" b="1" dirty="0" smtClean="0"/>
          </a:p>
          <a:p>
            <a:pPr marL="534988" lvl="1" indent="0"/>
            <a:r>
              <a:rPr lang="fi-FI" sz="2600" b="1" dirty="0" smtClean="0"/>
              <a:t> kesäteatterin </a:t>
            </a:r>
            <a:r>
              <a:rPr lang="fi-FI" sz="2600" b="1" dirty="0"/>
              <a:t>tuloilla rahoitetaan kaikki muu kyläkerhon </a:t>
            </a:r>
            <a:r>
              <a:rPr lang="fi-FI" sz="2600" b="1" dirty="0" smtClean="0"/>
              <a:t>järjestämä toiminta</a:t>
            </a:r>
          </a:p>
          <a:p>
            <a:pPr marL="877887" lvl="1" indent="-342900"/>
            <a:r>
              <a:rPr lang="fi-FI" sz="2600" b="1" dirty="0" smtClean="0"/>
              <a:t>30 vuoden talkootyö kesäteatterissa uusine suunnitelmineen valuu hukkaan</a:t>
            </a:r>
            <a:endParaRPr lang="fi-FI" sz="2600" b="1" dirty="0"/>
          </a:p>
          <a:p>
            <a:pPr marL="534988" lvl="2" indent="0">
              <a:buNone/>
            </a:pPr>
            <a:r>
              <a:rPr lang="fi-FI" sz="2600" b="1" dirty="0" smtClean="0"/>
              <a:t>	&gt; Näivettää </a:t>
            </a:r>
            <a:r>
              <a:rPr lang="fi-FI" sz="2600" b="1" dirty="0"/>
              <a:t>täysin </a:t>
            </a:r>
            <a:r>
              <a:rPr lang="fi-FI" sz="2600" b="1" dirty="0" smtClean="0"/>
              <a:t>toiminnan</a:t>
            </a:r>
          </a:p>
          <a:p>
            <a:pPr marL="534988" lvl="2" indent="0">
              <a:buNone/>
            </a:pPr>
            <a:endParaRPr lang="fi-FI" sz="2600" b="1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22.10.2014 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fi-FI" sz="1200" dirty="0"/>
              <a:t>Dia </a:t>
            </a:r>
            <a:r>
              <a:rPr lang="fi-FI" sz="1200" dirty="0" smtClean="0"/>
              <a:t>11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81350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84536" y="728662"/>
            <a:ext cx="10168758" cy="1325563"/>
          </a:xfrm>
        </p:spPr>
        <p:txBody>
          <a:bodyPr>
            <a:noAutofit/>
          </a:bodyPr>
          <a:lstStyle/>
          <a:p>
            <a:r>
              <a:rPr lang="fi-FI" sz="4200" b="1" dirty="0" smtClean="0">
                <a:solidFill>
                  <a:schemeClr val="accent6">
                    <a:lumMod val="50000"/>
                  </a:schemeClr>
                </a:solidFill>
              </a:rPr>
              <a:t>Jos päiväkotia ei ole, </a:t>
            </a:r>
            <a:br>
              <a:rPr lang="fi-FI" sz="4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fi-FI" sz="4200" b="1" dirty="0" smtClean="0">
                <a:solidFill>
                  <a:schemeClr val="accent6">
                    <a:lumMod val="50000"/>
                  </a:schemeClr>
                </a:solidFill>
              </a:rPr>
              <a:t>vaikutukset kunnalle</a:t>
            </a:r>
            <a:endParaRPr lang="fi-FI" sz="4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01004" y="2250831"/>
            <a:ext cx="9894626" cy="3883269"/>
          </a:xfrm>
        </p:spPr>
        <p:txBody>
          <a:bodyPr>
            <a:noAutofit/>
          </a:bodyPr>
          <a:lstStyle/>
          <a:p>
            <a:pPr marL="273050" indent="-273050"/>
            <a:r>
              <a:rPr lang="fi-FI" sz="2600" b="1" dirty="0" smtClean="0"/>
              <a:t> Päivähoidon </a:t>
            </a:r>
            <a:r>
              <a:rPr lang="fi-FI" sz="2600" b="1" dirty="0"/>
              <a:t>ja iltapäivähoidon </a:t>
            </a:r>
            <a:r>
              <a:rPr lang="fi-FI" sz="2600" b="1" dirty="0" smtClean="0"/>
              <a:t>kuormitus?</a:t>
            </a:r>
          </a:p>
          <a:p>
            <a:pPr marL="273050" indent="-273050" defTabSz="534988"/>
            <a:r>
              <a:rPr lang="fi-FI" sz="2600" b="1" dirty="0" smtClean="0"/>
              <a:t> Suurin osa Rämsöön lapsista tarvinnee paikan 	naapurikunnista</a:t>
            </a:r>
          </a:p>
          <a:p>
            <a:pPr marL="0" indent="0" defTabSz="531813">
              <a:buNone/>
            </a:pPr>
            <a:r>
              <a:rPr lang="fi-FI" sz="2600" b="1" dirty="0" smtClean="0"/>
              <a:t>	- </a:t>
            </a:r>
            <a:r>
              <a:rPr lang="fi-FI" sz="2600" b="1" dirty="0"/>
              <a:t>Kustannusvaikutus</a:t>
            </a:r>
            <a:r>
              <a:rPr lang="fi-FI" sz="2600" b="1" dirty="0" smtClean="0"/>
              <a:t>?</a:t>
            </a:r>
          </a:p>
          <a:p>
            <a:pPr marL="355600" indent="-355600" defTabSz="531813"/>
            <a:r>
              <a:rPr lang="fi-FI" sz="2600" b="1" dirty="0" smtClean="0"/>
              <a:t>Veronmaksajien </a:t>
            </a:r>
            <a:r>
              <a:rPr lang="fi-FI" sz="2600" b="1" dirty="0"/>
              <a:t>menetys työssäkäynnin vaikeutumisen 	</a:t>
            </a:r>
            <a:r>
              <a:rPr lang="fi-FI" sz="2600" b="1" dirty="0" smtClean="0"/>
              <a:t>vuoksi </a:t>
            </a:r>
            <a:r>
              <a:rPr lang="fi-FI" sz="2600" b="1" dirty="0"/>
              <a:t>(muuttoliike)</a:t>
            </a:r>
          </a:p>
          <a:p>
            <a:pPr marL="273050" lvl="1" indent="-273050" defTabSz="266700"/>
            <a:r>
              <a:rPr lang="fi-FI" sz="2600" b="1" dirty="0" smtClean="0"/>
              <a:t> Kuntalaisten mieliala heikkenee (pienet säästöt &gt; suuri  	paikallinen vaikutus)</a:t>
            </a:r>
            <a:r>
              <a:rPr lang="fi-FI" sz="2600" b="1" dirty="0" smtClean="0">
                <a:solidFill>
                  <a:srgbClr val="FF0000"/>
                </a:solidFill>
              </a:rPr>
              <a:t> </a:t>
            </a:r>
          </a:p>
          <a:p>
            <a:pPr marL="273050" indent="-273050"/>
            <a:endParaRPr lang="fi-FI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b="1" dirty="0"/>
              <a:t>	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22.10.2014 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fi-FI" sz="1200" dirty="0"/>
              <a:t>Dia </a:t>
            </a:r>
            <a:r>
              <a:rPr lang="fi-FI" sz="1200" dirty="0" smtClean="0"/>
              <a:t>12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325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87820" y="341374"/>
            <a:ext cx="10265979" cy="1325563"/>
          </a:xfrm>
        </p:spPr>
        <p:txBody>
          <a:bodyPr>
            <a:normAutofit/>
          </a:bodyPr>
          <a:lstStyle/>
          <a:p>
            <a:r>
              <a:rPr lang="fi-FI" b="1" dirty="0" smtClean="0">
                <a:solidFill>
                  <a:schemeClr val="accent6">
                    <a:lumMod val="50000"/>
                  </a:schemeClr>
                </a:solidFill>
              </a:rPr>
              <a:t>Jos </a:t>
            </a:r>
            <a:r>
              <a:rPr lang="fi-FI" b="1" dirty="0">
                <a:solidFill>
                  <a:schemeClr val="accent6">
                    <a:lumMod val="50000"/>
                  </a:schemeClr>
                </a:solidFill>
              </a:rPr>
              <a:t>Ahtialaa ei </a:t>
            </a:r>
            <a:r>
              <a:rPr lang="fi-FI" b="1" dirty="0" smtClean="0">
                <a:solidFill>
                  <a:schemeClr val="accent6">
                    <a:lumMod val="50000"/>
                  </a:schemeClr>
                </a:solidFill>
              </a:rPr>
              <a:t>ole, vaikutukset kunnalle</a:t>
            </a:r>
            <a:endParaRPr lang="fi-FI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91323" y="1856097"/>
            <a:ext cx="9636068" cy="42444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2800" b="1" dirty="0" smtClean="0"/>
              <a:t>Rämsöön kylätoiminta kärsii    </a:t>
            </a:r>
          </a:p>
          <a:p>
            <a:pPr marL="0" indent="0">
              <a:buNone/>
              <a:tabLst>
                <a:tab pos="273050" algn="l"/>
              </a:tabLst>
            </a:pPr>
            <a:r>
              <a:rPr lang="fi-FI" b="1" dirty="0" smtClean="0"/>
              <a:t>&gt; Teatteritoiminta ja muut kulttuuritapahtumat eivät ole 	mahdollisia  </a:t>
            </a:r>
          </a:p>
          <a:p>
            <a:r>
              <a:rPr lang="fi-FI" b="1" dirty="0" smtClean="0"/>
              <a:t>vesilahtelaiset menettävät keskeisen kulttuuritoiminnan </a:t>
            </a:r>
          </a:p>
          <a:p>
            <a:r>
              <a:rPr lang="fi-FI" b="1" dirty="0" smtClean="0"/>
              <a:t>vesilahtelaiset menettävät myös kesäteatterin harrastusmahdollisuutena   </a:t>
            </a:r>
          </a:p>
          <a:p>
            <a:r>
              <a:rPr lang="fi-FI" b="1" dirty="0" smtClean="0"/>
              <a:t>Vesilahti menettää tapahtumien tuoman matkailijavirran</a:t>
            </a:r>
          </a:p>
          <a:p>
            <a:r>
              <a:rPr lang="fi-FI" b="1" dirty="0" smtClean="0"/>
              <a:t>Kylän nuorten työllistäminen loppuu Kesäkahvilan myötä</a:t>
            </a:r>
          </a:p>
          <a:p>
            <a:r>
              <a:rPr lang="fi-FI" b="1" dirty="0" smtClean="0"/>
              <a:t>Koko Vesilahtea ja ympäristöä palvelevan uimarannan ylläpito heikentyy merkittävästi (Kesäkahvilan työntekijät huolehtivat ranta-alueen siistiydestä; pukukoppi, ulkokäymälä, roskikset, tuhkakupit, grillikatos jne.)  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22.10.2014 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fi-FI" sz="1200" dirty="0"/>
              <a:t>Dia </a:t>
            </a:r>
            <a:r>
              <a:rPr lang="fi-FI" sz="1200" dirty="0" smtClean="0"/>
              <a:t>13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43875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87104" y="1066800"/>
            <a:ext cx="10638146" cy="1314450"/>
          </a:xfrm>
        </p:spPr>
        <p:txBody>
          <a:bodyPr>
            <a:noAutofit/>
          </a:bodyPr>
          <a:lstStyle/>
          <a:p>
            <a:r>
              <a:rPr lang="fi-FI" sz="3200" b="1" dirty="0" smtClean="0">
                <a:solidFill>
                  <a:schemeClr val="accent1">
                    <a:lumMod val="50000"/>
                  </a:schemeClr>
                </a:solidFill>
              </a:rPr>
              <a:t>Ahtialan säilyttäminen ja mainostaminen erityisyydessään toisi positiivista julkisuutta kunnalle!      Pienet asiat luovat uskoa tulevaisuuteen</a:t>
            </a:r>
            <a:endParaRPr lang="fi-FI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0" y="2724150"/>
            <a:ext cx="5467350" cy="3810000"/>
          </a:xfrm>
        </p:spPr>
      </p:pic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22.10.2014 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fi-FI" sz="1200" dirty="0"/>
              <a:t>Dia </a:t>
            </a:r>
            <a:r>
              <a:rPr lang="fi-FI" sz="1200" dirty="0" smtClean="0"/>
              <a:t>14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44525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91320" y="982640"/>
            <a:ext cx="9366325" cy="996286"/>
          </a:xfrm>
        </p:spPr>
        <p:txBody>
          <a:bodyPr>
            <a:normAutofit/>
          </a:bodyPr>
          <a:lstStyle/>
          <a:p>
            <a:r>
              <a:rPr lang="fi-FI" b="1" dirty="0" smtClean="0">
                <a:solidFill>
                  <a:schemeClr val="accent6">
                    <a:lumMod val="50000"/>
                  </a:schemeClr>
                </a:solidFill>
              </a:rPr>
              <a:t>Kysymyksiä</a:t>
            </a:r>
            <a:endParaRPr lang="fi-FI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Mistä päiväkodin kokonaiskustannukset koostuvat ?</a:t>
            </a:r>
          </a:p>
          <a:p>
            <a:pPr marL="0" indent="0" defTabSz="273050">
              <a:buNone/>
            </a:pPr>
            <a:r>
              <a:rPr lang="fi-FI" b="1" dirty="0"/>
              <a:t> 	</a:t>
            </a:r>
            <a:r>
              <a:rPr lang="fi-FI" b="1" dirty="0" smtClean="0"/>
              <a:t>(Esitetty </a:t>
            </a:r>
            <a:r>
              <a:rPr lang="fi-FI" b="1" dirty="0"/>
              <a:t>laskennallinen säästö 75 000 € kolmelle vuodelle, </a:t>
            </a:r>
            <a:r>
              <a:rPr lang="fi-FI" b="1" dirty="0" smtClean="0"/>
              <a:t>	 mikäli toiminta </a:t>
            </a:r>
            <a:r>
              <a:rPr lang="fi-FI" b="1" dirty="0"/>
              <a:t>lopetetaan</a:t>
            </a:r>
            <a:r>
              <a:rPr lang="fi-FI" b="1" dirty="0" smtClean="0"/>
              <a:t>)</a:t>
            </a:r>
          </a:p>
          <a:p>
            <a:pPr marL="0" indent="0" defTabSz="273050">
              <a:buNone/>
            </a:pPr>
            <a:endParaRPr lang="fi-FI" sz="1400" b="1" dirty="0" smtClean="0"/>
          </a:p>
          <a:p>
            <a:r>
              <a:rPr lang="fi-FI" b="1" dirty="0" smtClean="0"/>
              <a:t>Mistä </a:t>
            </a:r>
            <a:r>
              <a:rPr lang="fi-FI" b="1" dirty="0"/>
              <a:t>rakennuksen kustannukset koostuvat</a:t>
            </a:r>
            <a:r>
              <a:rPr lang="fi-FI" b="1" dirty="0" smtClean="0"/>
              <a:t>?</a:t>
            </a:r>
          </a:p>
          <a:p>
            <a:endParaRPr lang="fi-FI" sz="1400" b="1" dirty="0"/>
          </a:p>
          <a:p>
            <a:r>
              <a:rPr lang="fi-FI" b="1" dirty="0"/>
              <a:t>Paljonko hoitopaikka eri naapurikunnissa maksaa verrattuna tämänhetkiseen hoitoon?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AHTIALA 22.10.2014 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 smtClean="0"/>
          </a:p>
          <a:p>
            <a:pPr algn="l"/>
            <a:r>
              <a:rPr lang="fi-FI" sz="1200" dirty="0"/>
              <a:t>Dia </a:t>
            </a:r>
            <a:r>
              <a:rPr lang="fi-FI" sz="1200" dirty="0" smtClean="0"/>
              <a:t>15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422470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91320" y="781050"/>
            <a:ext cx="9366325" cy="990600"/>
          </a:xfrm>
        </p:spPr>
        <p:txBody>
          <a:bodyPr>
            <a:normAutofit/>
          </a:bodyPr>
          <a:lstStyle/>
          <a:p>
            <a:r>
              <a:rPr lang="fi-FI" sz="4400" b="1" dirty="0" smtClean="0">
                <a:solidFill>
                  <a:schemeClr val="accent6">
                    <a:lumMod val="50000"/>
                  </a:schemeClr>
                </a:solidFill>
              </a:rPr>
              <a:t>Ahtiala on nyt</a:t>
            </a:r>
            <a:endParaRPr lang="fi-FI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85851" y="1943100"/>
            <a:ext cx="8286750" cy="4457700"/>
          </a:xfrm>
        </p:spPr>
        <p:txBody>
          <a:bodyPr>
            <a:normAutofit/>
          </a:bodyPr>
          <a:lstStyle/>
          <a:p>
            <a:r>
              <a:rPr lang="fi-FI" b="1" dirty="0" smtClean="0"/>
              <a:t>Päiväkoti ja kolmen ihmisen työpaikka</a:t>
            </a:r>
          </a:p>
          <a:p>
            <a:r>
              <a:rPr lang="fi-FI" b="1" dirty="0" smtClean="0"/>
              <a:t>Harrastustoiminnan keskus</a:t>
            </a:r>
          </a:p>
          <a:p>
            <a:r>
              <a:rPr lang="fi-FI" b="1" dirty="0" smtClean="0"/>
              <a:t>Teatterin tukikohta ja parkkipaikka-alue</a:t>
            </a:r>
          </a:p>
          <a:p>
            <a:r>
              <a:rPr lang="fi-FI" b="1" dirty="0" smtClean="0"/>
              <a:t>Moottorimusiikin festivaalin ja muiden</a:t>
            </a:r>
          </a:p>
          <a:p>
            <a:pPr marL="68580" indent="0" defTabSz="361950">
              <a:buNone/>
            </a:pPr>
            <a:r>
              <a:rPr lang="fi-FI" b="1" dirty="0"/>
              <a:t>	</a:t>
            </a:r>
            <a:r>
              <a:rPr lang="fi-FI" b="1" dirty="0" smtClean="0"/>
              <a:t>tapahtumien parkkipaikka </a:t>
            </a:r>
          </a:p>
          <a:p>
            <a:r>
              <a:rPr lang="fi-FI" b="1" dirty="0" smtClean="0"/>
              <a:t>Iltapäiväkerhon tila </a:t>
            </a:r>
          </a:p>
          <a:p>
            <a:r>
              <a:rPr lang="fi-FI" b="1" dirty="0" smtClean="0"/>
              <a:t>Leikkikenttä</a:t>
            </a:r>
          </a:p>
          <a:p>
            <a:r>
              <a:rPr lang="fi-FI" b="1" dirty="0" smtClean="0"/>
              <a:t>ITE-taidenäyttelyn tila</a:t>
            </a:r>
          </a:p>
          <a:p>
            <a:r>
              <a:rPr lang="fi-FI" b="1" dirty="0" smtClean="0"/>
              <a:t>Äitilapsi-piirin kokoontumistila</a:t>
            </a:r>
          </a:p>
          <a:p>
            <a:r>
              <a:rPr lang="fi-FI" b="1" dirty="0" smtClean="0"/>
              <a:t>Kunnan vuokra-asunto</a:t>
            </a:r>
            <a:endParaRPr lang="fi-FI" b="1" dirty="0"/>
          </a:p>
          <a:p>
            <a:endParaRPr lang="fi-FI" b="1" dirty="0" smtClean="0"/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207" y="3388980"/>
            <a:ext cx="4895850" cy="3356204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22.10.2014 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endParaRPr lang="fi-FI" dirty="0" smtClean="0"/>
          </a:p>
          <a:p>
            <a:pPr algn="l"/>
            <a:r>
              <a:rPr lang="fi-FI" sz="1200" dirty="0" smtClean="0"/>
              <a:t>Dia 2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660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91320" y="895350"/>
            <a:ext cx="9366325" cy="742950"/>
          </a:xfrm>
        </p:spPr>
        <p:txBody>
          <a:bodyPr>
            <a:noAutofit/>
          </a:bodyPr>
          <a:lstStyle/>
          <a:p>
            <a:r>
              <a:rPr lang="fi-FI" sz="4400" b="1" dirty="0" smtClean="0">
                <a:solidFill>
                  <a:schemeClr val="accent6">
                    <a:lumMod val="50000"/>
                  </a:schemeClr>
                </a:solidFill>
              </a:rPr>
              <a:t>Ahtiala on päiväkoti</a:t>
            </a:r>
            <a:endParaRPr lang="fi-FI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23950" y="1866900"/>
            <a:ext cx="10001249" cy="4419600"/>
          </a:xfrm>
        </p:spPr>
        <p:txBody>
          <a:bodyPr>
            <a:normAutofit fontScale="92500"/>
          </a:bodyPr>
          <a:lstStyle/>
          <a:p>
            <a:r>
              <a:rPr lang="fi-FI" b="1" dirty="0" smtClean="0"/>
              <a:t>Ainoa kunnallinen lähipalvelu kylällä</a:t>
            </a:r>
          </a:p>
          <a:p>
            <a:r>
              <a:rPr lang="fi-FI" b="1" dirty="0" smtClean="0"/>
              <a:t>Hoitoryhmässä tällä hetkellä 13 yksi - viisi -vuotiasta (5 alle 3v.)</a:t>
            </a:r>
          </a:p>
          <a:p>
            <a:pPr marL="68580" indent="0">
              <a:buNone/>
            </a:pPr>
            <a:r>
              <a:rPr lang="fi-FI" b="1" dirty="0" smtClean="0"/>
              <a:t>	Tarve on tulevaisuudessa kasvava</a:t>
            </a:r>
          </a:p>
          <a:p>
            <a:r>
              <a:rPr lang="fi-FI" b="1" dirty="0" smtClean="0"/>
              <a:t>Mahdollistaa kylän lapsiperheiden työssäkäynnin ja arjen</a:t>
            </a:r>
          </a:p>
          <a:p>
            <a:r>
              <a:rPr lang="fi-FI" b="1" dirty="0" smtClean="0"/>
              <a:t>Kodinomainen ja monipuolinen</a:t>
            </a:r>
          </a:p>
          <a:p>
            <a:r>
              <a:rPr lang="fi-FI" b="1" dirty="0" smtClean="0"/>
              <a:t>Joustavat päiväkodin työntekijät</a:t>
            </a:r>
          </a:p>
          <a:p>
            <a:r>
              <a:rPr lang="fi-FI" b="1" dirty="0" smtClean="0"/>
              <a:t>Asiakastyytyväisyys on hyvä / lapset ja vanhemmat (+ työntekijät)</a:t>
            </a:r>
          </a:p>
          <a:p>
            <a:r>
              <a:rPr lang="fi-FI" b="1" dirty="0" smtClean="0"/>
              <a:t>Yhteistyö päiväkodin ja Rämsöön kylän välillä: </a:t>
            </a:r>
          </a:p>
          <a:p>
            <a:pPr marL="365760" lvl="1" indent="0">
              <a:buNone/>
            </a:pPr>
            <a:r>
              <a:rPr lang="fi-FI" dirty="0" smtClean="0"/>
              <a:t>mm</a:t>
            </a:r>
            <a:r>
              <a:rPr lang="fi-FI" dirty="0"/>
              <a:t>. retket, tapahtumat ja perinteenä Joulujuhlat yhteistyössä kyläkerhon </a:t>
            </a:r>
            <a:r>
              <a:rPr lang="fi-FI" dirty="0" smtClean="0"/>
              <a:t>kanssa. Päiväkodin </a:t>
            </a:r>
            <a:r>
              <a:rPr lang="fi-FI" dirty="0"/>
              <a:t>varhaiskasvatuksessa hyödynnetään mm. teatterin vaihtuvat teemat sekä mm. Moottorimusiikki  </a:t>
            </a:r>
          </a:p>
          <a:p>
            <a:pPr marL="0" indent="0">
              <a:buNone/>
            </a:pPr>
            <a:endParaRPr lang="fi-FI" b="1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22.10.2014 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fi-FI" sz="1200" dirty="0"/>
              <a:t>Dia </a:t>
            </a:r>
            <a:r>
              <a:rPr lang="fi-FI" sz="1200" dirty="0" smtClean="0"/>
              <a:t>3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38395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91320" y="666750"/>
            <a:ext cx="9366325" cy="1123950"/>
          </a:xfrm>
        </p:spPr>
        <p:txBody>
          <a:bodyPr>
            <a:normAutofit/>
          </a:bodyPr>
          <a:lstStyle/>
          <a:p>
            <a:r>
              <a:rPr lang="fi-FI" sz="4400" b="1" dirty="0" smtClean="0">
                <a:solidFill>
                  <a:schemeClr val="accent6">
                    <a:lumMod val="50000"/>
                  </a:schemeClr>
                </a:solidFill>
              </a:rPr>
              <a:t>Ahtiala on harrastustila</a:t>
            </a:r>
            <a:endParaRPr lang="fi-FI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956604" y="2147668"/>
            <a:ext cx="5809956" cy="4114800"/>
          </a:xfrm>
        </p:spPr>
        <p:txBody>
          <a:bodyPr>
            <a:normAutofit fontScale="92500" lnSpcReduction="10000"/>
          </a:bodyPr>
          <a:lstStyle/>
          <a:p>
            <a:r>
              <a:rPr lang="fi-FI" b="1" dirty="0" smtClean="0"/>
              <a:t>Pirkan Opiston ryhmät</a:t>
            </a:r>
          </a:p>
          <a:p>
            <a:pPr lvl="1"/>
            <a:r>
              <a:rPr lang="fi-FI" sz="2400" b="1" dirty="0" smtClean="0"/>
              <a:t>Naisten jumppa </a:t>
            </a:r>
          </a:p>
          <a:p>
            <a:pPr lvl="1"/>
            <a:r>
              <a:rPr lang="fi-FI" sz="2400" b="1" dirty="0" smtClean="0"/>
              <a:t>Naperojumppa (etsii ohjaajaa)</a:t>
            </a:r>
          </a:p>
          <a:p>
            <a:pPr lvl="1"/>
            <a:r>
              <a:rPr lang="fi-FI" sz="2400" b="1" dirty="0" smtClean="0"/>
              <a:t>Kesäteatterin harjoitukset</a:t>
            </a:r>
          </a:p>
          <a:p>
            <a:pPr marL="457200" lvl="1" indent="0">
              <a:buNone/>
            </a:pPr>
            <a:endParaRPr lang="fi-FI" sz="1300" b="1" dirty="0" smtClean="0"/>
          </a:p>
          <a:p>
            <a:r>
              <a:rPr lang="fi-FI" b="1" dirty="0" smtClean="0"/>
              <a:t>Muut harrastusryhmät</a:t>
            </a:r>
          </a:p>
          <a:p>
            <a:pPr lvl="1"/>
            <a:r>
              <a:rPr lang="fi-FI" sz="2400" b="1" dirty="0" smtClean="0"/>
              <a:t>spinning -ryhmät (4 </a:t>
            </a:r>
            <a:r>
              <a:rPr lang="fi-FI" sz="2400" b="1" dirty="0" smtClean="0"/>
              <a:t>ryhmää/viikko</a:t>
            </a:r>
            <a:r>
              <a:rPr lang="fi-FI" sz="2400" b="1" dirty="0" smtClean="0"/>
              <a:t>)</a:t>
            </a:r>
          </a:p>
          <a:p>
            <a:pPr lvl="1"/>
            <a:r>
              <a:rPr lang="fi-FI" sz="2400" b="1" dirty="0" smtClean="0"/>
              <a:t>Iloinen iltapäivä</a:t>
            </a:r>
          </a:p>
          <a:p>
            <a:pPr lvl="1"/>
            <a:r>
              <a:rPr lang="fi-FI" sz="2400" b="1" dirty="0" smtClean="0"/>
              <a:t>Äitilapsi-piiri</a:t>
            </a:r>
          </a:p>
          <a:p>
            <a:pPr lvl="1"/>
            <a:r>
              <a:rPr lang="fi-FI" sz="2400" b="1" dirty="0" smtClean="0"/>
              <a:t>Seurakunnan toimintaa (kaikenikäisille)</a:t>
            </a:r>
            <a:endParaRPr lang="fi-FI" sz="2400" b="1" dirty="0"/>
          </a:p>
          <a:p>
            <a:pPr lvl="1"/>
            <a:endParaRPr lang="fi-FI" sz="2400" b="1" dirty="0" smtClean="0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4"/>
          </p:nvPr>
        </p:nvSpPr>
        <p:spPr>
          <a:xfrm>
            <a:off x="6193536" y="2313430"/>
            <a:ext cx="4988814" cy="3801619"/>
          </a:xfrm>
        </p:spPr>
        <p:txBody>
          <a:bodyPr/>
          <a:lstStyle/>
          <a:p>
            <a:endParaRPr lang="fi-FI" dirty="0"/>
          </a:p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0" y="2720068"/>
            <a:ext cx="4854286" cy="3814082"/>
          </a:xfrm>
          <a:prstGeom prst="rect">
            <a:avLst/>
          </a:prstGeom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22.10.2014 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 dirty="0" smtClean="0"/>
              <a:t>Dia </a:t>
            </a:r>
            <a:fld id="{F9F85FA0-C056-45E5-AFED-BC303E61A5C2}" type="slidenum">
              <a:rPr lang="fi-FI" smtClean="0"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496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91320" y="552450"/>
            <a:ext cx="9366325" cy="1447800"/>
          </a:xfrm>
        </p:spPr>
        <p:txBody>
          <a:bodyPr>
            <a:normAutofit/>
          </a:bodyPr>
          <a:lstStyle/>
          <a:p>
            <a:r>
              <a:rPr lang="fi-FI" sz="4200" b="1" dirty="0" smtClean="0">
                <a:solidFill>
                  <a:schemeClr val="accent6">
                    <a:lumMod val="50000"/>
                  </a:schemeClr>
                </a:solidFill>
              </a:rPr>
              <a:t>Ahtiala on Teatterirannan toiminnan välttämätön tukikohta</a:t>
            </a:r>
            <a:endParaRPr lang="fi-FI" sz="4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91323" y="2076450"/>
            <a:ext cx="9467177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 smtClean="0"/>
              <a:t>Ahtiala  ympäristöineen on kiinteä osa Vesilahden ainoaa kesäteatteria ja merkittävää  kulttuuritarjontaa.</a:t>
            </a:r>
          </a:p>
          <a:p>
            <a:r>
              <a:rPr lang="fi-FI" b="1" dirty="0" smtClean="0"/>
              <a:t>Toimii teatterin tukikohtana </a:t>
            </a:r>
            <a:r>
              <a:rPr lang="fi-FI" dirty="0" smtClean="0"/>
              <a:t>(mm. harjoitustila kesäaikaan)</a:t>
            </a:r>
          </a:p>
          <a:p>
            <a:r>
              <a:rPr lang="fi-FI" b="1" dirty="0"/>
              <a:t>P</a:t>
            </a:r>
            <a:r>
              <a:rPr lang="fi-FI" b="1" dirty="0" smtClean="0"/>
              <a:t>iha-alue toimii parkkialueena kaikissa Teatterirannan tapahtumissa</a:t>
            </a:r>
          </a:p>
          <a:p>
            <a:r>
              <a:rPr lang="fi-FI" b="1" dirty="0"/>
              <a:t>Yleisön kulkuyhteys ainoastaan päiväkodin pihan kautta</a:t>
            </a:r>
          </a:p>
          <a:p>
            <a:r>
              <a:rPr lang="fi-FI" b="1" dirty="0" smtClean="0"/>
              <a:t>Lipunmyynti on päiväkodin pihassa</a:t>
            </a:r>
          </a:p>
          <a:p>
            <a:r>
              <a:rPr lang="fi-FI" b="1" dirty="0" smtClean="0"/>
              <a:t>Teatterin toimintakaudella toimii ITE-taidenäyttelytilana, jossa on esillä paikallisten tekijöiden taidetta</a:t>
            </a:r>
          </a:p>
          <a:p>
            <a:r>
              <a:rPr lang="fi-FI" b="1" dirty="0" smtClean="0"/>
              <a:t>Lisäksi Moottorimusiikin festivaalit ja muut tapahtumat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22.10.2014 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fi-FI" sz="1200" dirty="0"/>
              <a:t>Dia </a:t>
            </a:r>
            <a:r>
              <a:rPr lang="fi-FI" sz="1200" dirty="0" smtClean="0"/>
              <a:t>5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88664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1085850" y="498764"/>
            <a:ext cx="10248900" cy="1092530"/>
          </a:xfrm>
        </p:spPr>
        <p:txBody>
          <a:bodyPr>
            <a:normAutofit fontScale="90000"/>
          </a:bodyPr>
          <a:lstStyle/>
          <a:p>
            <a:r>
              <a:rPr lang="fi-FI" b="1" dirty="0" smtClean="0">
                <a:solidFill>
                  <a:schemeClr val="accent6">
                    <a:lumMod val="50000"/>
                  </a:schemeClr>
                </a:solidFill>
              </a:rPr>
              <a:t>Teatteria ja ympäristöä kehitetään koko ajan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914400" y="2114550"/>
            <a:ext cx="5124450" cy="4168010"/>
          </a:xfrm>
        </p:spPr>
        <p:txBody>
          <a:bodyPr>
            <a:normAutofit fontScale="92500"/>
          </a:bodyPr>
          <a:lstStyle/>
          <a:p>
            <a:pPr marL="361950" indent="-361950"/>
            <a:r>
              <a:rPr lang="fi-FI" sz="2600" b="1" dirty="0" smtClean="0"/>
              <a:t>Teatteriyleisöä </a:t>
            </a:r>
            <a:r>
              <a:rPr lang="fi-FI" sz="2600" b="1" dirty="0"/>
              <a:t>keskimäärin </a:t>
            </a:r>
            <a:r>
              <a:rPr lang="fi-FI" sz="2600" b="1" dirty="0" smtClean="0"/>
              <a:t>noin 2500 henkeä ja ITE –taidenäyttelyssä noin 1500 henkeä kesässä</a:t>
            </a:r>
          </a:p>
          <a:p>
            <a:pPr marL="361950" indent="-361950"/>
            <a:r>
              <a:rPr lang="fi-FI" sz="2600" b="1" dirty="0" smtClean="0"/>
              <a:t>Teatterin alueen turvallisuutta ja esteettömyyttä on parannettu 2 viime vuotta</a:t>
            </a:r>
          </a:p>
          <a:p>
            <a:pPr marL="361950" indent="-361950"/>
            <a:r>
              <a:rPr lang="fi-FI" sz="2600" b="1" dirty="0" smtClean="0"/>
              <a:t>Kesäteatterille on juuri </a:t>
            </a:r>
          </a:p>
          <a:p>
            <a:pPr marL="361950" lvl="0" indent="-361950">
              <a:buNone/>
            </a:pPr>
            <a:r>
              <a:rPr lang="fi-FI" sz="2600" b="1" dirty="0" smtClean="0"/>
              <a:t>   	valmistumassa suunnitelma </a:t>
            </a:r>
          </a:p>
          <a:p>
            <a:pPr marL="361950" lvl="0" indent="-361950">
              <a:buNone/>
            </a:pPr>
            <a:r>
              <a:rPr lang="fi-FI" sz="2600" b="1" dirty="0" smtClean="0"/>
              <a:t>   	katsomon kattamisesta</a:t>
            </a:r>
            <a:endParaRPr lang="fi-FI" sz="2600" b="1" dirty="0"/>
          </a:p>
          <a:p>
            <a:pPr marL="0" lvl="0" indent="0">
              <a:buNone/>
            </a:pPr>
            <a:endParaRPr lang="fi-FI" sz="26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fi-FI" dirty="0">
              <a:solidFill>
                <a:prstClr val="black"/>
              </a:solidFill>
            </a:endParaRPr>
          </a:p>
          <a:p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14"/>
          </p:nvPr>
        </p:nvSpPr>
        <p:spPr>
          <a:xfrm>
            <a:off x="6193536" y="2019300"/>
            <a:ext cx="4559808" cy="4457700"/>
          </a:xfrm>
        </p:spPr>
        <p:txBody>
          <a:bodyPr/>
          <a:lstStyle/>
          <a:p>
            <a:r>
              <a:rPr lang="fi-FI" i="1" dirty="0" smtClean="0"/>
              <a:t>Katoksen kuva tähän!</a:t>
            </a:r>
            <a:endParaRPr lang="fi-FI" i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790701"/>
            <a:ext cx="594360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22.10.2014 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 dirty="0"/>
              <a:t>Dia </a:t>
            </a:r>
            <a:fld id="{F9F85FA0-C056-45E5-AFED-BC303E61A5C2}" type="slidenum">
              <a:rPr lang="fi-FI" smtClean="0"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886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28156" y="781050"/>
            <a:ext cx="10058400" cy="971550"/>
          </a:xfrm>
        </p:spPr>
        <p:txBody>
          <a:bodyPr>
            <a:noAutofit/>
          </a:bodyPr>
          <a:lstStyle/>
          <a:p>
            <a:r>
              <a:rPr lang="fi-FI" sz="3800" b="1" dirty="0" smtClean="0">
                <a:solidFill>
                  <a:schemeClr val="accent6">
                    <a:lumMod val="50000"/>
                  </a:schemeClr>
                </a:solidFill>
              </a:rPr>
              <a:t>Ahtiala on äitilapsi-piirin tapaamispaikka</a:t>
            </a:r>
            <a:endParaRPr lang="fi-FI" sz="3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91323" y="2057400"/>
            <a:ext cx="9543377" cy="4114800"/>
          </a:xfrm>
        </p:spPr>
        <p:txBody>
          <a:bodyPr>
            <a:normAutofit/>
          </a:bodyPr>
          <a:lstStyle/>
          <a:p>
            <a:r>
              <a:rPr lang="fi-FI" b="1" dirty="0" smtClean="0"/>
              <a:t>Kotona olevat äidit lapsineen tapaavat päiväkodilla kuukausittain: lapset tutustuvat samalla tulevaan päiväkotiinsa ja saavat virikkeitä</a:t>
            </a:r>
          </a:p>
          <a:p>
            <a:r>
              <a:rPr lang="fi-FI" b="1" dirty="0" smtClean="0"/>
              <a:t>Lisäksi päiväkodilla kokoontuu satunnaisesti iltaäitilapsi-piiri, jossa mukana ovat myös työssä olevat äidit lapsineen</a:t>
            </a:r>
          </a:p>
          <a:p>
            <a:r>
              <a:rPr lang="fi-FI" b="1" dirty="0" smtClean="0"/>
              <a:t>Päiväkodilla ja äitilapsi-piirillä on yhteisiä tapahtumia mm. </a:t>
            </a:r>
          </a:p>
          <a:p>
            <a:pPr marL="365760" lvl="1" indent="0">
              <a:buNone/>
            </a:pPr>
            <a:r>
              <a:rPr lang="fi-FI" sz="2400" b="1" dirty="0" smtClean="0"/>
              <a:t>- ravintolapäivät, joilla kerätään tuottoja päiväkodin hyväksi</a:t>
            </a:r>
          </a:p>
          <a:p>
            <a:pPr marL="365760" lvl="1" indent="0" defTabSz="628650">
              <a:buNone/>
            </a:pPr>
            <a:r>
              <a:rPr lang="fi-FI" sz="2400" b="1" dirty="0" smtClean="0"/>
              <a:t>- yhteiset retket, joiden kustannuksiin Rämsöön kyläkerho  	osallistuu</a:t>
            </a:r>
          </a:p>
          <a:p>
            <a:pPr marL="0" indent="0">
              <a:buNone/>
            </a:pPr>
            <a:endParaRPr lang="fi-FI" dirty="0" smtClean="0"/>
          </a:p>
          <a:p>
            <a:pPr marL="457200" lvl="1" indent="0">
              <a:buNone/>
            </a:pPr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22.10.2014 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fi-FI" sz="1200" dirty="0"/>
              <a:t>Dia </a:t>
            </a:r>
            <a:r>
              <a:rPr lang="fi-FI" sz="1200" dirty="0" smtClean="0"/>
              <a:t>7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93697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91320" y="819150"/>
            <a:ext cx="9366325" cy="1143000"/>
          </a:xfrm>
        </p:spPr>
        <p:txBody>
          <a:bodyPr>
            <a:normAutofit/>
          </a:bodyPr>
          <a:lstStyle/>
          <a:p>
            <a:r>
              <a:rPr lang="fi-FI" sz="4400" b="1" dirty="0" smtClean="0">
                <a:solidFill>
                  <a:schemeClr val="accent6">
                    <a:lumMod val="50000"/>
                  </a:schemeClr>
                </a:solidFill>
              </a:rPr>
              <a:t>Ahtialan piha on leikkikenttä</a:t>
            </a:r>
            <a:endParaRPr lang="fi-FI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73050"/>
            <a:r>
              <a:rPr lang="fi-FI" sz="2600" b="1" dirty="0" smtClean="0"/>
              <a:t>Kokoontumispaikka</a:t>
            </a:r>
          </a:p>
          <a:p>
            <a:pPr indent="-273050"/>
            <a:r>
              <a:rPr lang="fi-FI" sz="2600" b="1" dirty="0" smtClean="0"/>
              <a:t>Ainoa lasten ehdoilla rakennettu ja EU-kriteerit täyttävä leikkipaikka lapsiperheille </a:t>
            </a:r>
          </a:p>
          <a:p>
            <a:pPr indent="-273050"/>
            <a:r>
              <a:rPr lang="fi-FI" sz="2600" b="1" dirty="0" smtClean="0"/>
              <a:t>Kesäisin toimii kunnan leikkikenttätoiminnan ja urheilukoulun toimintapisteenä</a:t>
            </a:r>
          </a:p>
          <a:p>
            <a:pPr indent="-273050"/>
            <a:r>
              <a:rPr lang="fi-FI" sz="2600" b="1" dirty="0" smtClean="0"/>
              <a:t>Lähimmät muut leikkikentät löytyvät Sastamalasta, Narvasta ja Tottijärveltä 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22.10.2014 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fi-FI" sz="1200" dirty="0"/>
              <a:t>Dia </a:t>
            </a:r>
            <a:r>
              <a:rPr lang="fi-FI" sz="1200" dirty="0" smtClean="0"/>
              <a:t>8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9799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91320" y="818866"/>
            <a:ext cx="9366325" cy="832513"/>
          </a:xfrm>
        </p:spPr>
        <p:txBody>
          <a:bodyPr>
            <a:normAutofit/>
          </a:bodyPr>
          <a:lstStyle/>
          <a:p>
            <a:r>
              <a:rPr lang="fi-FI" sz="4400" b="1" dirty="0" smtClean="0">
                <a:solidFill>
                  <a:schemeClr val="accent6">
                    <a:lumMod val="50000"/>
                  </a:schemeClr>
                </a:solidFill>
              </a:rPr>
              <a:t>Iltapäivähoito</a:t>
            </a:r>
            <a:endParaRPr lang="fi-FI" sz="4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28299" y="1883392"/>
            <a:ext cx="7001301" cy="3985146"/>
          </a:xfrm>
        </p:spPr>
        <p:txBody>
          <a:bodyPr>
            <a:normAutofit/>
          </a:bodyPr>
          <a:lstStyle/>
          <a:p>
            <a:pPr indent="-273050"/>
            <a:r>
              <a:rPr lang="fi-FI" b="1" dirty="0" smtClean="0"/>
              <a:t> Iltapäivähoitoa </a:t>
            </a:r>
            <a:r>
              <a:rPr lang="fi-FI" b="1" dirty="0" smtClean="0"/>
              <a:t>tarvitsee nyt kuusi lasta</a:t>
            </a:r>
          </a:p>
          <a:p>
            <a:pPr indent="-273050">
              <a:buNone/>
            </a:pPr>
            <a:r>
              <a:rPr lang="fi-FI" dirty="0"/>
              <a:t> </a:t>
            </a:r>
            <a:r>
              <a:rPr lang="fi-FI" dirty="0" smtClean="0"/>
              <a:t>  </a:t>
            </a:r>
            <a:r>
              <a:rPr lang="fi-FI" dirty="0" smtClean="0"/>
              <a:t> </a:t>
            </a:r>
            <a:r>
              <a:rPr lang="fi-FI" sz="2300" dirty="0" smtClean="0"/>
              <a:t>(</a:t>
            </a:r>
            <a:r>
              <a:rPr lang="fi-FI" sz="2300" dirty="0" smtClean="0"/>
              <a:t>joista yksi on Narvan iltapäivähoidossa)</a:t>
            </a:r>
          </a:p>
          <a:p>
            <a:pPr indent="-273050"/>
            <a:r>
              <a:rPr lang="fi-FI" b="1" dirty="0" smtClean="0"/>
              <a:t> Syksyllä 2015 lapsia on yhdeksän</a:t>
            </a:r>
          </a:p>
          <a:p>
            <a:pPr indent="-273050" defTabSz="450850"/>
            <a:r>
              <a:rPr lang="fi-FI" b="1" dirty="0" smtClean="0"/>
              <a:t> Vanhemmilla ei ole mahdollisuutta käyttää 	Narvan iltapäivähoitoa – matka ja aika!</a:t>
            </a:r>
          </a:p>
          <a:p>
            <a:pPr indent="-273050">
              <a:tabLst>
                <a:tab pos="450850" algn="l"/>
              </a:tabLst>
            </a:pPr>
            <a:r>
              <a:rPr lang="fi-FI" b="1" dirty="0" smtClean="0"/>
              <a:t> Ahtialassa järjestetään keskiviikkoisin 	talkoilla iltapäivätoimintaa kello 13 – 17 </a:t>
            </a:r>
          </a:p>
          <a:p>
            <a:endParaRPr lang="fi-FI" sz="2600" b="1" dirty="0"/>
          </a:p>
          <a:p>
            <a:pPr marL="68580" indent="0">
              <a:buNone/>
            </a:pPr>
            <a:endParaRPr lang="fi-FI" sz="2600" b="1" dirty="0" smtClean="0"/>
          </a:p>
          <a:p>
            <a:endParaRPr lang="fi-FI" sz="2600" b="1" dirty="0" smtClean="0"/>
          </a:p>
          <a:p>
            <a:endParaRPr lang="fi-FI" sz="2600" b="1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128" y="2374709"/>
            <a:ext cx="3171959" cy="4326341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22.10.2014 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fi-FI" sz="1200" dirty="0"/>
              <a:t>Dia </a:t>
            </a:r>
            <a:r>
              <a:rPr lang="fi-FI" sz="1200" dirty="0" smtClean="0"/>
              <a:t>9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43043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1031</TotalTime>
  <Words>467</Words>
  <Application>Microsoft Office PowerPoint</Application>
  <PresentationFormat>Mukautettu</PresentationFormat>
  <Paragraphs>148</Paragraphs>
  <Slides>15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6" baseType="lpstr">
      <vt:lpstr>Austin</vt:lpstr>
      <vt:lpstr>Ahtiala</vt:lpstr>
      <vt:lpstr>Ahtiala on nyt</vt:lpstr>
      <vt:lpstr>Ahtiala on päiväkoti</vt:lpstr>
      <vt:lpstr>Ahtiala on harrastustila</vt:lpstr>
      <vt:lpstr>Ahtiala on Teatterirannan toiminnan välttämätön tukikohta</vt:lpstr>
      <vt:lpstr>Teatteria ja ympäristöä kehitetään koko ajan</vt:lpstr>
      <vt:lpstr>Ahtiala on äitilapsi-piirin tapaamispaikka</vt:lpstr>
      <vt:lpstr>Ahtialan piha on leikkikenttä</vt:lpstr>
      <vt:lpstr>Iltapäivähoito</vt:lpstr>
      <vt:lpstr>Jos Ahtialan päiväkotia ei ole, vaikutukset lapsille ja työssäkäyntiin</vt:lpstr>
      <vt:lpstr>   Jos Ahtialaa ei ole,  vaikutukset kylän toiminnalle</vt:lpstr>
      <vt:lpstr>Jos päiväkotia ei ole,  vaikutukset kunnalle</vt:lpstr>
      <vt:lpstr>Jos Ahtialaa ei ole, vaikutukset kunnalle</vt:lpstr>
      <vt:lpstr>Ahtialan säilyttäminen ja mainostaminen erityisyydessään toisi positiivista julkisuutta kunnalle!      Pienet asiat luovat uskoa tulevaisuuteen</vt:lpstr>
      <vt:lpstr>Kysymyksiä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Ahtiala</dc:title>
  <dc:creator>Mari Ollinpoika</dc:creator>
  <cp:lastModifiedBy>Rämsöö</cp:lastModifiedBy>
  <cp:revision>117</cp:revision>
  <cp:lastPrinted>2014-10-06T11:06:33Z</cp:lastPrinted>
  <dcterms:created xsi:type="dcterms:W3CDTF">2014-04-24T15:51:18Z</dcterms:created>
  <dcterms:modified xsi:type="dcterms:W3CDTF">2014-10-22T09:05:57Z</dcterms:modified>
</cp:coreProperties>
</file>